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58" r:id="rId4"/>
    <p:sldId id="289" r:id="rId5"/>
    <p:sldId id="259" r:id="rId6"/>
    <p:sldId id="280" r:id="rId7"/>
    <p:sldId id="283" r:id="rId8"/>
    <p:sldId id="282" r:id="rId9"/>
    <p:sldId id="287" r:id="rId10"/>
    <p:sldId id="284" r:id="rId11"/>
    <p:sldId id="285" r:id="rId12"/>
    <p:sldId id="286" r:id="rId13"/>
    <p:sldId id="290" r:id="rId14"/>
    <p:sldId id="294" r:id="rId15"/>
    <p:sldId id="297" r:id="rId16"/>
    <p:sldId id="301" r:id="rId17"/>
    <p:sldId id="299" r:id="rId18"/>
    <p:sldId id="298" r:id="rId19"/>
    <p:sldId id="300" r:id="rId20"/>
    <p:sldId id="302" r:id="rId21"/>
    <p:sldId id="303" r:id="rId22"/>
    <p:sldId id="304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5429" autoAdjust="0"/>
  </p:normalViewPr>
  <p:slideViewPr>
    <p:cSldViewPr snapToGrid="0" snapToObjects="1">
      <p:cViewPr varScale="1">
        <p:scale>
          <a:sx n="97" d="100"/>
          <a:sy n="97" d="100"/>
        </p:scale>
        <p:origin x="73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5FB25-5A9B-7649-8AFC-4863BD177713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C42E6-CD46-2B4E-8939-553630DAD7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9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0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6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0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4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4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8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6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F21BC-CEB2-C24C-BDBF-5721764D4CF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73CD2-8F53-4946-8407-3BE02EBED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           </a:t>
            </a:r>
            <a:r>
              <a:rPr lang="ru-RU" dirty="0"/>
              <a:t>Зона отдыха «</a:t>
            </a:r>
            <a:r>
              <a:rPr lang="et-EE" dirty="0"/>
              <a:t>Joaorg</a:t>
            </a:r>
            <a:r>
              <a:rPr lang="ru-RU" dirty="0"/>
              <a:t>»</a:t>
            </a:r>
            <a:endParaRPr lang="en-US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5" y="169387"/>
            <a:ext cx="1129286" cy="1248251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20216"/>
            <a:ext cx="4581565" cy="2569101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249C1B-DCAE-435C-9D74-E225B7EA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22" y="1720215"/>
            <a:ext cx="5735667" cy="2569101"/>
          </a:xfrm>
          <a:prstGeom prst="rect">
            <a:avLst/>
          </a:prstGeom>
        </p:spPr>
      </p:pic>
      <p:pic>
        <p:nvPicPr>
          <p:cNvPr id="12" name="Объект 7">
            <a:extLst>
              <a:ext uri="{FF2B5EF4-FFF2-40B4-BE49-F238E27FC236}">
                <a16:creationId xmlns:a16="http://schemas.microsoft.com/office/drawing/2014/main" id="{4549D02A-373F-4916-8FAD-747E57DBF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21" y="4289317"/>
            <a:ext cx="4575021" cy="2568683"/>
          </a:xfrm>
          <a:prstGeom prst="rect">
            <a:avLst/>
          </a:prstGeom>
        </p:spPr>
      </p:pic>
      <p:pic>
        <p:nvPicPr>
          <p:cNvPr id="14" name="Объект 5">
            <a:extLst>
              <a:ext uri="{FF2B5EF4-FFF2-40B4-BE49-F238E27FC236}">
                <a16:creationId xmlns:a16="http://schemas.microsoft.com/office/drawing/2014/main" id="{AB781AFF-5AC0-4349-BD99-9A8727884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264" y="4289316"/>
            <a:ext cx="4795498" cy="282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Речной променад </a:t>
            </a:r>
            <a:endParaRPr lang="en-US" dirty="0"/>
          </a:p>
        </p:txBody>
      </p:sp>
      <p:pic>
        <p:nvPicPr>
          <p:cNvPr id="1026" name="Picture 2" descr="C:\Users\Tony\Desktop\-1_-1_false_false_6fde02b86c9e154849e26dd7ce6ac8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" y="1417638"/>
            <a:ext cx="7833360" cy="4406265"/>
          </a:xfrm>
          <a:prstGeom prst="rect">
            <a:avLst/>
          </a:prstGeom>
          <a:noFill/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B7C4B562-1B31-4DE9-A6DB-EA1847EB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168580"/>
            <a:ext cx="900778" cy="995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Речной променад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r>
              <a:rPr lang="ru-RU" dirty="0"/>
              <a:t>Длина 967м</a:t>
            </a:r>
            <a:r>
              <a:rPr lang="et-EE" dirty="0"/>
              <a:t>.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Интересен своими тематическими объектами: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Шведская терраса</a:t>
            </a:r>
            <a:r>
              <a:rPr lang="en-US" dirty="0"/>
              <a:t>;</a:t>
            </a:r>
            <a:endParaRPr lang="ru-RU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Сцена </a:t>
            </a:r>
            <a:r>
              <a:rPr lang="ru-RU" dirty="0" err="1"/>
              <a:t>Дальберга</a:t>
            </a:r>
            <a:r>
              <a:rPr lang="en-US" dirty="0"/>
              <a:t>;</a:t>
            </a:r>
            <a:endParaRPr lang="ru-RU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Площадь солнца</a:t>
            </a:r>
            <a:r>
              <a:rPr lang="en-US" dirty="0"/>
              <a:t>;</a:t>
            </a:r>
            <a:endParaRPr lang="ru-RU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Летнее кафе</a:t>
            </a:r>
            <a:r>
              <a:rPr lang="en-US" dirty="0"/>
              <a:t>;</a:t>
            </a:r>
            <a:endParaRPr lang="ru-RU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Фонтан</a:t>
            </a:r>
            <a:r>
              <a:rPr lang="en-US" dirty="0"/>
              <a:t>;</a:t>
            </a:r>
          </a:p>
        </p:txBody>
      </p:sp>
      <p:pic>
        <p:nvPicPr>
          <p:cNvPr id="2050" name="Picture 2" descr="C:\Users\Tony\Desktop\IMG_20331-e1443598020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4" y="1996440"/>
            <a:ext cx="4901565" cy="3267710"/>
          </a:xfrm>
          <a:prstGeom prst="rect">
            <a:avLst/>
          </a:prstGeom>
          <a:noFill/>
        </p:spPr>
      </p:pic>
      <p:pic>
        <p:nvPicPr>
          <p:cNvPr id="5" name="Объект 7">
            <a:extLst>
              <a:ext uri="{FF2B5EF4-FFF2-40B4-BE49-F238E27FC236}">
                <a16:creationId xmlns:a16="http://schemas.microsoft.com/office/drawing/2014/main" id="{B1BB0787-B996-4902-BA91-71015D8E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168580"/>
            <a:ext cx="900778" cy="9956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140" y="274638"/>
            <a:ext cx="741065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Массовые мероприятия на променаде</a:t>
            </a:r>
            <a:endParaRPr lang="en-US" dirty="0"/>
          </a:p>
        </p:txBody>
      </p:sp>
      <p:pic>
        <p:nvPicPr>
          <p:cNvPr id="5122" name="Picture 2" descr="C:\Users\Tony\Desktop\-1_-1_false_false_6b49cc113925e26d0f21c875ad2704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" y="1417638"/>
            <a:ext cx="8668838" cy="4876222"/>
          </a:xfrm>
          <a:prstGeom prst="rect">
            <a:avLst/>
          </a:prstGeom>
          <a:noFill/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111FC26D-A15D-463D-BC10-1FD42E15E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140" y="274638"/>
            <a:ext cx="741065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Открытие летнего сезона и «Вкусы Нарвы»</a:t>
            </a:r>
            <a:endParaRPr lang="en-US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111FC26D-A15D-463D-BC10-1FD42E15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A59A7A8-15FC-46E6-96F5-0A1FC190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5" y="1557494"/>
            <a:ext cx="3406391" cy="50778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стол, пицца&#10;&#10;Автоматически созданное описание">
            <a:extLst>
              <a:ext uri="{FF2B5EF4-FFF2-40B4-BE49-F238E27FC236}">
                <a16:creationId xmlns:a16="http://schemas.microsoft.com/office/drawing/2014/main" id="{364CFD5C-E8E0-40E7-9032-1CC5485C8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536" y="3059941"/>
            <a:ext cx="4409602" cy="3367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D682B6-B8DC-4B1D-AAD9-7FE1A9CFEDCD}"/>
              </a:ext>
            </a:extLst>
          </p:cNvPr>
          <p:cNvSpPr txBox="1"/>
          <p:nvPr/>
        </p:nvSpPr>
        <p:spPr>
          <a:xfrm>
            <a:off x="4382705" y="1627423"/>
            <a:ext cx="433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Проходит каждый год.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Посещаемость от 4000 – 5000 человек.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92822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87" y="274638"/>
            <a:ext cx="7410659" cy="1143000"/>
          </a:xfrm>
        </p:spPr>
        <p:txBody>
          <a:bodyPr>
            <a:normAutofit/>
          </a:bodyPr>
          <a:lstStyle/>
          <a:p>
            <a:r>
              <a:rPr lang="ru-RU" dirty="0" err="1"/>
              <a:t>Энергозабег</a:t>
            </a:r>
            <a:endParaRPr lang="en-US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111FC26D-A15D-463D-BC10-1FD42E15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D682B6-B8DC-4B1D-AAD9-7FE1A9CFEDCD}"/>
              </a:ext>
            </a:extLst>
          </p:cNvPr>
          <p:cNvSpPr txBox="1"/>
          <p:nvPr/>
        </p:nvSpPr>
        <p:spPr>
          <a:xfrm>
            <a:off x="4382705" y="1627423"/>
            <a:ext cx="4339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Проходит каждый год. Один из участков трассы проходит по променаду.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Количество участников около 4000 человек.</a:t>
            </a:r>
            <a:endParaRPr lang="et-EE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09A7B1-2272-4AC5-9984-9A5C2647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4" y="1698172"/>
            <a:ext cx="4028401" cy="45016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ебо, человек, внеш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D9BAD7DB-CB2A-4C88-94BA-9C725234F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017" y="3581428"/>
            <a:ext cx="4003679" cy="26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140" y="274638"/>
            <a:ext cx="741065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Закрытие летнего сезона на променаде</a:t>
            </a:r>
            <a:endParaRPr lang="en-US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111FC26D-A15D-463D-BC10-1FD42E15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D682B6-B8DC-4B1D-AAD9-7FE1A9CFEDCD}"/>
              </a:ext>
            </a:extLst>
          </p:cNvPr>
          <p:cNvSpPr txBox="1"/>
          <p:nvPr/>
        </p:nvSpPr>
        <p:spPr>
          <a:xfrm>
            <a:off x="4382705" y="1768099"/>
            <a:ext cx="433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Проходит каждый год.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Посещаемость около 500 человек.</a:t>
            </a:r>
            <a:endParaRPr lang="et-EE" sz="2400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302D15-6B50-4E6E-8AE2-8B03F8A3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2" y="1468262"/>
            <a:ext cx="3515261" cy="495886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внешний, дерев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AC2D4A47-9F3E-46CF-82DF-144D76C4F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92" y="3469193"/>
            <a:ext cx="4894358" cy="27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0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B40EC-6507-4DAA-84D6-CC2392B0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38" y="200973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Предложения от </a:t>
            </a:r>
            <a:r>
              <a:rPr lang="et-EE" sz="3600" dirty="0"/>
              <a:t>SA Narva Linna Arendus</a:t>
            </a:r>
            <a:r>
              <a:rPr lang="ru-RU" sz="3600" dirty="0"/>
              <a:t> по развитию зоны променада</a:t>
            </a:r>
            <a:endParaRPr lang="en-US" sz="3600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E68AD6DE-DC25-41BC-BFAD-960E25F0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8" y="1417638"/>
            <a:ext cx="7535184" cy="5327375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826E1247-67FA-4ED3-B362-5ACC51BC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5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74D2-9CA1-454A-9048-03C48E5E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06" y="421538"/>
            <a:ext cx="7762672" cy="639762"/>
          </a:xfrm>
        </p:spPr>
        <p:txBody>
          <a:bodyPr>
            <a:noAutofit/>
          </a:bodyPr>
          <a:lstStyle/>
          <a:p>
            <a:r>
              <a:rPr lang="ru-RU" sz="2800" dirty="0"/>
              <a:t>Установка системы подсветки на пляжное здание с возможностью изменения цвета подсветки</a:t>
            </a:r>
            <a:r>
              <a:rPr lang="en-US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C4D07-1C4C-4EA9-98E9-5B8B63A2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998" y="1508597"/>
            <a:ext cx="5603129" cy="4202347"/>
          </a:xfrm>
          <a:prstGeom prst="rect">
            <a:avLst/>
          </a:prstGeom>
        </p:spPr>
      </p:pic>
      <p:pic>
        <p:nvPicPr>
          <p:cNvPr id="8" name="Picture 7" descr="A picture containing outdoor, night, city, light&#10;&#10;Description automatically generated">
            <a:extLst>
              <a:ext uri="{FF2B5EF4-FFF2-40B4-BE49-F238E27FC236}">
                <a16:creationId xmlns:a16="http://schemas.microsoft.com/office/drawing/2014/main" id="{7698D6C9-AF45-4192-9CFB-85D76B0F2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7" y="1508597"/>
            <a:ext cx="3151761" cy="4202347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3EA2DC65-3FA9-4B83-A52F-6D423B7E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22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FF61-BAF9-4E9E-B8EF-459C6BDA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0" y="12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27-30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мая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2021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года</a:t>
            </a:r>
            <a:r>
              <a:rPr lang="et-EE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планируется слет караванов из стран 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Балтии, Скандинавии и России на территории </a:t>
            </a:r>
            <a:r>
              <a:rPr lang="et-EE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Raja 5, Narva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Запланированное количество участников: 300 караванов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6" name="Picture 5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E0AAA43B-928D-4601-803B-C129CC52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19" y="1417638"/>
            <a:ext cx="7752945" cy="2584315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0BAA20AC-A26E-485B-8499-D76041968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  <p:pic>
        <p:nvPicPr>
          <p:cNvPr id="8" name="Picture 2" descr="C:\Users\Tony\Downloads\qe1WUer.jpg">
            <a:extLst>
              <a:ext uri="{FF2B5EF4-FFF2-40B4-BE49-F238E27FC236}">
                <a16:creationId xmlns:a16="http://schemas.microsoft.com/office/drawing/2014/main" id="{71552B3E-8F5C-49EA-8DD6-E8B60165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119" y="4127169"/>
            <a:ext cx="3497774" cy="260683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D1DF35-6807-45CE-8161-A6D276BEE45B}"/>
              </a:ext>
            </a:extLst>
          </p:cNvPr>
          <p:cNvSpPr txBox="1"/>
          <p:nvPr/>
        </p:nvSpPr>
        <p:spPr>
          <a:xfrm>
            <a:off x="4409768" y="4150582"/>
            <a:ext cx="4576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Для привлечения туристов на караванах в зону отдыха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Joaorg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</a:rPr>
              <a:t>предлагаеться</a:t>
            </a:r>
            <a:r>
              <a:rPr lang="ru-RU" dirty="0">
                <a:latin typeface="Calibri" panose="020F0502020204030204" pitchFamily="34" charset="0"/>
              </a:rPr>
              <a:t> улучшить условия стоянки караванов на данной территории.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Подключение к электричеству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Вода и канализация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21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AF76-5A13-44B2-8492-039886DF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1" y="401792"/>
            <a:ext cx="7578892" cy="787911"/>
          </a:xfrm>
        </p:spPr>
        <p:txBody>
          <a:bodyPr>
            <a:noAutofit/>
          </a:bodyPr>
          <a:lstStyle/>
          <a:p>
            <a:r>
              <a:rPr lang="ru-RU" sz="3600" dirty="0"/>
              <a:t>Установка фонтана с подсветкой в водоеме зоны отдыха </a:t>
            </a:r>
            <a:r>
              <a:rPr lang="et-EE" sz="3600" dirty="0"/>
              <a:t>Joaorg</a:t>
            </a:r>
            <a:endParaRPr lang="en-US" sz="3600" dirty="0"/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FE428888-5352-4D47-83BF-301E4432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274638"/>
            <a:ext cx="900778" cy="995670"/>
          </a:xfrm>
          <a:prstGeom prst="rect">
            <a:avLst/>
          </a:prstGeom>
        </p:spPr>
      </p:pic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035FA4D8-04B5-4A1B-8FE8-C2A86DD0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81" y="2055234"/>
            <a:ext cx="5515897" cy="3300274"/>
          </a:xfrm>
          <a:prstGeom prst="rect">
            <a:avLst/>
          </a:prstGeom>
        </p:spPr>
      </p:pic>
      <p:pic>
        <p:nvPicPr>
          <p:cNvPr id="9" name="Picture 8" descr="A picture containing outdoor, water, spring, nature&#10;&#10;Description automatically generated">
            <a:extLst>
              <a:ext uri="{FF2B5EF4-FFF2-40B4-BE49-F238E27FC236}">
                <a16:creationId xmlns:a16="http://schemas.microsoft.com/office/drawing/2014/main" id="{E40775CF-6483-474B-BE17-67A176231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2" y="1509866"/>
            <a:ext cx="3171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0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Пляжное здание</a:t>
            </a:r>
            <a:endParaRPr lang="en-US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1235966" cy="1366169"/>
          </a:xfrm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" y="2058733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зоне отдыха </a:t>
            </a:r>
            <a:r>
              <a:rPr lang="et-EE" dirty="0"/>
              <a:t>„Joaorg“ </a:t>
            </a:r>
            <a:r>
              <a:rPr lang="ru-RU" dirty="0"/>
              <a:t>находится пляжное здание</a:t>
            </a:r>
            <a:r>
              <a:rPr lang="et-EE" dirty="0"/>
              <a:t>.</a:t>
            </a:r>
            <a:r>
              <a:rPr lang="ru-RU" dirty="0"/>
              <a:t> Пляжное здание это двухэтажный мультифункциональный комплекс.</a:t>
            </a:r>
            <a:r>
              <a:rPr lang="et-EE" dirty="0"/>
              <a:t> </a:t>
            </a:r>
            <a:r>
              <a:rPr lang="ru-RU" dirty="0"/>
              <a:t>На первом этаже здания находятся: спортзал, раздевалки, душевые, сауны</a:t>
            </a:r>
            <a:r>
              <a:rPr lang="et-EE" dirty="0"/>
              <a:t>,</a:t>
            </a:r>
            <a:r>
              <a:rPr lang="ru-RU" dirty="0"/>
              <a:t> общественные туалеты, прокат велосипедов и спортивного инвентаря</a:t>
            </a:r>
            <a:r>
              <a:rPr lang="et-EE" dirty="0"/>
              <a:t>,</a:t>
            </a:r>
            <a:r>
              <a:rPr lang="ru-RU" dirty="0"/>
              <a:t> </a:t>
            </a:r>
            <a:r>
              <a:rPr lang="ru-RU" dirty="0" err="1"/>
              <a:t>велосекция</a:t>
            </a:r>
            <a:r>
              <a:rPr lang="ru-RU" dirty="0"/>
              <a:t> спортшколы «</a:t>
            </a:r>
            <a:r>
              <a:rPr lang="et-EE" dirty="0"/>
              <a:t>Energia</a:t>
            </a:r>
            <a:r>
              <a:rPr lang="ru-RU" dirty="0"/>
              <a:t>»</a:t>
            </a:r>
            <a:r>
              <a:rPr lang="et-EE" dirty="0"/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92" y="2058733"/>
            <a:ext cx="4849848" cy="36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6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EE9E-AB50-48A8-B8AF-E1B973D1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329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Установка деревянного настила и понтонов для организации точки проката прогулочных катамаранов и лодок</a:t>
            </a:r>
            <a:endParaRPr lang="en-US" sz="3200" dirty="0"/>
          </a:p>
        </p:txBody>
      </p:sp>
      <p:pic>
        <p:nvPicPr>
          <p:cNvPr id="6" name="Picture 5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B3C51F2D-A3C5-46DE-AFC1-0D0D2A64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20" y="2002943"/>
            <a:ext cx="4610100" cy="3073400"/>
          </a:xfrm>
          <a:prstGeom prst="rect">
            <a:avLst/>
          </a:prstGeom>
        </p:spPr>
      </p:pic>
      <p:pic>
        <p:nvPicPr>
          <p:cNvPr id="8" name="Picture 7" descr="Diagram, map&#10;&#10;Description automatically generated">
            <a:extLst>
              <a:ext uri="{FF2B5EF4-FFF2-40B4-BE49-F238E27FC236}">
                <a16:creationId xmlns:a16="http://schemas.microsoft.com/office/drawing/2014/main" id="{C0CD9501-49E2-41A8-B98B-5648A487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77" y="1886741"/>
            <a:ext cx="3957543" cy="3305804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B8A778BF-BBFB-4F19-BF31-A98C1D29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2" y="256115"/>
            <a:ext cx="900778" cy="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1F8D-CCBF-4D42-AA91-A082EEFF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58" y="12715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Строительство интегрированной в холм</a:t>
            </a:r>
            <a:r>
              <a:rPr lang="et-EE" sz="2800" dirty="0"/>
              <a:t> </a:t>
            </a:r>
            <a:r>
              <a:rPr lang="ru-RU" sz="2800" dirty="0"/>
              <a:t>детской площадки на пляже </a:t>
            </a:r>
            <a:r>
              <a:rPr lang="et-EE" sz="2800" dirty="0"/>
              <a:t>Joaorg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D7A2A-02AD-459C-B598-E2EF958E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891"/>
            <a:ext cx="5329513" cy="4338235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83BC1571-CEB7-4854-933F-1CCB49CD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0" y="274484"/>
            <a:ext cx="900778" cy="995670"/>
          </a:xfrm>
          <a:prstGeom prst="rect">
            <a:avLst/>
          </a:prstGeom>
        </p:spPr>
      </p:pic>
      <p:pic>
        <p:nvPicPr>
          <p:cNvPr id="9" name="Picture 8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A8F6AEAC-AC98-49D2-B5F3-FC4CA2AD2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734" y="1454924"/>
            <a:ext cx="3405396" cy="45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38A8-AC6D-441C-8F6B-5BCBF5E6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42" y="221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Необходимо больше мест с подключением электричества для точек питания по </a:t>
            </a:r>
            <a:br>
              <a:rPr lang="et-EE" sz="3200" dirty="0"/>
            </a:br>
            <a:r>
              <a:rPr lang="ru-RU" sz="3200" dirty="0"/>
              <a:t>типу </a:t>
            </a:r>
            <a:r>
              <a:rPr lang="et-EE" sz="3200" dirty="0"/>
              <a:t>foodtruck</a:t>
            </a:r>
            <a:r>
              <a:rPr lang="ru-RU" sz="3200" dirty="0"/>
              <a:t> </a:t>
            </a:r>
            <a:endParaRPr lang="en-US" sz="3200" dirty="0"/>
          </a:p>
        </p:txBody>
      </p: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CB98B78E-1B71-4C77-AA4A-1CDCA130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43" y="1514169"/>
            <a:ext cx="6857563" cy="5121052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BD7EF828-EEB2-43A5-8FA2-70591F2F4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0" y="274484"/>
            <a:ext cx="900778" cy="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052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До встречи в зоне отдыха </a:t>
            </a:r>
            <a:r>
              <a:rPr lang="et-EE" dirty="0"/>
              <a:t>„Joaorg“ </a:t>
            </a:r>
            <a:r>
              <a:rPr lang="ru-RU" dirty="0"/>
              <a:t>и на речном променаде</a:t>
            </a:r>
            <a:r>
              <a:rPr lang="et-EE" dirty="0"/>
              <a:t>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2" y="1326383"/>
            <a:ext cx="8768095" cy="4933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6E0689-F542-408C-B96A-DC46D9D68F1E}"/>
              </a:ext>
            </a:extLst>
          </p:cNvPr>
          <p:cNvSpPr txBox="1"/>
          <p:nvPr/>
        </p:nvSpPr>
        <p:spPr>
          <a:xfrm>
            <a:off x="7043895" y="639869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Foto: Ilja Smirnov</a:t>
            </a:r>
          </a:p>
        </p:txBody>
      </p:sp>
    </p:spTree>
    <p:extLst>
      <p:ext uri="{BB962C8B-B14F-4D97-AF65-F5344CB8AC3E}">
        <p14:creationId xmlns:p14="http://schemas.microsoft.com/office/powerpoint/2010/main" val="174278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32" y="5147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Пункт проката велосипедов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Работает каждый день с 8</a:t>
            </a:r>
            <a:r>
              <a:rPr lang="et-EE" b="1" dirty="0"/>
              <a:t>:00 – 21:00 </a:t>
            </a:r>
            <a:r>
              <a:rPr lang="ru-RU" b="1" dirty="0"/>
              <a:t>по рабочим дням. С 09:00 – 21:00 по выходным.</a:t>
            </a:r>
          </a:p>
          <a:p>
            <a:endParaRPr lang="et-EE" b="1" dirty="0"/>
          </a:p>
          <a:p>
            <a:r>
              <a:rPr lang="ru-RU" b="1" dirty="0"/>
              <a:t>Прокат велосипедов на пол часа, час, день.</a:t>
            </a:r>
          </a:p>
          <a:p>
            <a:endParaRPr lang="ru-RU" b="1" dirty="0"/>
          </a:p>
          <a:p>
            <a:r>
              <a:rPr lang="ru-RU" b="1" dirty="0"/>
              <a:t>В стоимость проката входит шлем.</a:t>
            </a:r>
          </a:p>
        </p:txBody>
      </p:sp>
      <p:pic>
        <p:nvPicPr>
          <p:cNvPr id="11" name="Объект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0" y="92076"/>
            <a:ext cx="960598" cy="106179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елосипед, здание, следующи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5B2F1DC-0A64-45D7-B231-646BDBA9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60" y="1381122"/>
            <a:ext cx="4038601" cy="53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5B7000-8E4E-4E45-B6B6-F30CCF3B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8" y="1202929"/>
            <a:ext cx="4003074" cy="30023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880DA2-0A16-4AC4-9E9E-ACC61405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405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Пункт проката велосипедов</a:t>
            </a:r>
            <a:endParaRPr lang="en-US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42588F1A-EB85-43AC-94D5-795080C9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0" y="92076"/>
            <a:ext cx="960598" cy="1061793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велосипед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6661DBDD-F529-4CEA-8CCA-BE9E5DA5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28" y="4205235"/>
            <a:ext cx="4003075" cy="258865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702AC4E-2C47-4796-8F98-290AE401E6C6}"/>
              </a:ext>
            </a:extLst>
          </p:cNvPr>
          <p:cNvSpPr txBox="1">
            <a:spLocks/>
          </p:cNvSpPr>
          <p:nvPr/>
        </p:nvSpPr>
        <p:spPr>
          <a:xfrm>
            <a:off x="398586" y="1700684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В прокате 32 велосипеда всех видов и для всех возрастов.</a:t>
            </a:r>
          </a:p>
          <a:p>
            <a:endParaRPr lang="et-EE" b="1" dirty="0"/>
          </a:p>
          <a:p>
            <a:r>
              <a:rPr lang="ru-RU" b="1" dirty="0"/>
              <a:t>6 самокатов как для взрослых так и для детей.</a:t>
            </a:r>
          </a:p>
          <a:p>
            <a:endParaRPr lang="ru-RU" b="1" dirty="0"/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284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велосипед, здание, внешний, следующий&#10;&#10;Автоматически созданное описание">
            <a:extLst>
              <a:ext uri="{FF2B5EF4-FFF2-40B4-BE49-F238E27FC236}">
                <a16:creationId xmlns:a16="http://schemas.microsoft.com/office/drawing/2014/main" id="{FF7782E7-5368-4BD9-ACC9-EC97B7953C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816" y="3718441"/>
            <a:ext cx="2659537" cy="1994653"/>
          </a:xfrm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11" y="165735"/>
            <a:ext cx="900778" cy="9956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3911C9-B3D7-4C5D-B82B-9E27D5894ACE}"/>
              </a:ext>
            </a:extLst>
          </p:cNvPr>
          <p:cNvSpPr txBox="1">
            <a:spLocks/>
          </p:cNvSpPr>
          <p:nvPr/>
        </p:nvSpPr>
        <p:spPr>
          <a:xfrm>
            <a:off x="914400" y="959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Пункт проката велосипедов</a:t>
            </a:r>
            <a:endParaRPr lang="en-US" dirty="0"/>
          </a:p>
        </p:txBody>
      </p:sp>
      <p:pic>
        <p:nvPicPr>
          <p:cNvPr id="14" name="Рисунок 13" descr="Изображение выглядит как внешний, небо, земля, мотоцикл&#10;&#10;Автоматически созданное описание">
            <a:extLst>
              <a:ext uri="{FF2B5EF4-FFF2-40B4-BE49-F238E27FC236}">
                <a16:creationId xmlns:a16="http://schemas.microsoft.com/office/drawing/2014/main" id="{11869F67-21D8-424B-ADAF-8E6DCC248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53" y="1723790"/>
            <a:ext cx="2729462" cy="3989304"/>
          </a:xfrm>
          <a:prstGeom prst="rect">
            <a:avLst/>
          </a:prstGeom>
        </p:spPr>
      </p:pic>
      <p:pic>
        <p:nvPicPr>
          <p:cNvPr id="20" name="Объект 7">
            <a:extLst>
              <a:ext uri="{FF2B5EF4-FFF2-40B4-BE49-F238E27FC236}">
                <a16:creationId xmlns:a16="http://schemas.microsoft.com/office/drawing/2014/main" id="{CAAF7F96-7381-4CED-8934-F7BEE7B3B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17" y="1723789"/>
            <a:ext cx="2659536" cy="19946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5F6A2F-B8ED-4170-AF98-9A621D06874F}"/>
              </a:ext>
            </a:extLst>
          </p:cNvPr>
          <p:cNvSpPr txBox="1"/>
          <p:nvPr/>
        </p:nvSpPr>
        <p:spPr>
          <a:xfrm>
            <a:off x="6189785" y="1594782"/>
            <a:ext cx="27294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10 классических велосипедов (из них 2 с детским сиденьем)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тандем для двоих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3 </a:t>
            </a:r>
            <a:r>
              <a:rPr lang="ru-RU" dirty="0" err="1"/>
              <a:t>фатбайка</a:t>
            </a:r>
            <a:r>
              <a:rPr lang="ru-RU" dirty="0"/>
              <a:t> + 1 детский </a:t>
            </a:r>
            <a:r>
              <a:rPr lang="ru-RU" dirty="0" err="1"/>
              <a:t>фатбайк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 горных велосипеда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5 велосипедов для подростков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 детских велосипеда для детей от 2-6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</a:t>
            </a:r>
            <a:r>
              <a:rPr lang="ru-RU" dirty="0" err="1"/>
              <a:t>беговел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 самоката для взрослых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 самоката для детей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4228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5B7000-8E4E-4E45-B6B6-F30CCF3B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53236"/>
            <a:ext cx="8939684" cy="6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8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729206-E088-40B0-A74A-569C2BF3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" y="1095583"/>
            <a:ext cx="4756820" cy="3167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01CE17-9450-4651-A4B5-E3FA89AF2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80" y="3690571"/>
            <a:ext cx="5968720" cy="3831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6660BF-E348-4850-8B7B-4F1275318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571"/>
            <a:ext cx="3165230" cy="40076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847CD-97AC-4F69-840E-58B38F87F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870" y="1095583"/>
            <a:ext cx="4357030" cy="3145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941CC-5738-441A-B651-9D05FF37706C}"/>
              </a:ext>
            </a:extLst>
          </p:cNvPr>
          <p:cNvSpPr txBox="1"/>
          <p:nvPr/>
        </p:nvSpPr>
        <p:spPr>
          <a:xfrm>
            <a:off x="2210638" y="47759"/>
            <a:ext cx="6762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Спортивный зал</a:t>
            </a:r>
            <a:endParaRPr lang="et-EE" sz="5400" dirty="0"/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15725D6F-BB68-4B85-BC46-7E1AEF532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22" y="58048"/>
            <a:ext cx="900778" cy="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1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6960" y="243840"/>
            <a:ext cx="4301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6000" dirty="0"/>
              <a:t>Raja 5, Narva</a:t>
            </a:r>
            <a:endParaRPr lang="en-US" sz="6000" dirty="0"/>
          </a:p>
        </p:txBody>
      </p:sp>
      <p:pic>
        <p:nvPicPr>
          <p:cNvPr id="3074" name="Picture 2" descr="C:\Users\Tony\Downloads\13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898" y="1581050"/>
            <a:ext cx="6383881" cy="4565140"/>
          </a:xfrm>
          <a:prstGeom prst="rect">
            <a:avLst/>
          </a:prstGeom>
          <a:noFill/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772EB31C-5093-41D1-BEE3-71F2B17B7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148483"/>
            <a:ext cx="900778" cy="995670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ебо, внешний, земля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B2F003DC-E7D0-4298-9BDA-932379A8C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017" y="1581050"/>
            <a:ext cx="3423855" cy="45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293" y="213360"/>
            <a:ext cx="4301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6000" dirty="0"/>
              <a:t>Raja 5, Narva</a:t>
            </a:r>
            <a:endParaRPr lang="en-US" sz="6000" dirty="0"/>
          </a:p>
        </p:txBody>
      </p:sp>
      <p:pic>
        <p:nvPicPr>
          <p:cNvPr id="4098" name="Picture 2" descr="C:\Users\Tony\Downloads\qe1WU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0" y="1229023"/>
            <a:ext cx="7132320" cy="5315597"/>
          </a:xfrm>
          <a:prstGeom prst="rect">
            <a:avLst/>
          </a:prstGeom>
          <a:noFill/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9C94DDCA-2650-49F5-A280-B87AF6854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213360"/>
            <a:ext cx="900778" cy="995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394</Words>
  <Application>Microsoft Office PowerPoint</Application>
  <PresentationFormat>On-screen Show (4:3)</PresentationFormat>
  <Paragraphs>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Courier New</vt:lpstr>
      <vt:lpstr>Office Theme</vt:lpstr>
      <vt:lpstr>           Зона отдыха «Joaorg»</vt:lpstr>
      <vt:lpstr>Пляжное здание</vt:lpstr>
      <vt:lpstr>Пункт проката велосипедов</vt:lpstr>
      <vt:lpstr>Пункт проката велосипедов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Речной променад </vt:lpstr>
      <vt:lpstr>Речной променад</vt:lpstr>
      <vt:lpstr>Массовые мероприятия на променаде</vt:lpstr>
      <vt:lpstr>Открытие летнего сезона и «Вкусы Нарвы»</vt:lpstr>
      <vt:lpstr>Энергозабег</vt:lpstr>
      <vt:lpstr>Закрытие летнего сезона на променаде</vt:lpstr>
      <vt:lpstr>Предложения от SA Narva Linna Arendus по развитию зоны променада</vt:lpstr>
      <vt:lpstr>Установка системы подсветки на пляжное здание с возможностью изменения цвета подсветки.</vt:lpstr>
      <vt:lpstr>27-30 мая 2021 года планируется слет караванов из стран  Балтии, Скандинавии и России на территории Raja 5, Narva. Запланированное количество участников: 300 караванов  </vt:lpstr>
      <vt:lpstr>Установка фонтана с подсветкой в водоеме зоны отдыха Joaorg</vt:lpstr>
      <vt:lpstr>Установка деревянного настила и понтонов для организации точки проката прогулочных катамаранов и лодок</vt:lpstr>
      <vt:lpstr>Строительство интегрированной в холм детской площадки на пляже Joaorg</vt:lpstr>
      <vt:lpstr>Необходимо больше мест с подключением электричества для точек питания по  типу foodtruck </vt:lpstr>
      <vt:lpstr>До встречи в зоне отдыха „Joaorg“ и на речном променаде!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Vshivtsev</dc:creator>
  <cp:lastModifiedBy>SA Narva Linna Arendus</cp:lastModifiedBy>
  <cp:revision>94</cp:revision>
  <dcterms:created xsi:type="dcterms:W3CDTF">2016-07-20T21:56:03Z</dcterms:created>
  <dcterms:modified xsi:type="dcterms:W3CDTF">2021-03-23T13:18:53Z</dcterms:modified>
</cp:coreProperties>
</file>